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3"/>
  </p:notesMasterIdLst>
  <p:handoutMasterIdLst>
    <p:handoutMasterId r:id="rId34"/>
  </p:handoutMasterIdLst>
  <p:sldIdLst>
    <p:sldId id="258" r:id="rId2"/>
    <p:sldId id="260" r:id="rId3"/>
    <p:sldId id="262" r:id="rId4"/>
    <p:sldId id="264" r:id="rId5"/>
    <p:sldId id="268" r:id="rId6"/>
    <p:sldId id="288" r:id="rId7"/>
    <p:sldId id="266" r:id="rId8"/>
    <p:sldId id="277" r:id="rId9"/>
    <p:sldId id="276" r:id="rId10"/>
    <p:sldId id="289" r:id="rId11"/>
    <p:sldId id="290" r:id="rId12"/>
    <p:sldId id="278" r:id="rId13"/>
    <p:sldId id="279" r:id="rId14"/>
    <p:sldId id="272" r:id="rId15"/>
    <p:sldId id="280" r:id="rId16"/>
    <p:sldId id="281" r:id="rId17"/>
    <p:sldId id="282" r:id="rId18"/>
    <p:sldId id="283" r:id="rId19"/>
    <p:sldId id="293" r:id="rId20"/>
    <p:sldId id="298" r:id="rId21"/>
    <p:sldId id="300" r:id="rId22"/>
    <p:sldId id="294" r:id="rId23"/>
    <p:sldId id="297" r:id="rId24"/>
    <p:sldId id="296" r:id="rId25"/>
    <p:sldId id="286" r:id="rId26"/>
    <p:sldId id="303" r:id="rId27"/>
    <p:sldId id="304" r:id="rId28"/>
    <p:sldId id="305" r:id="rId29"/>
    <p:sldId id="291" r:id="rId30"/>
    <p:sldId id="287" r:id="rId31"/>
    <p:sldId id="306" r:id="rId3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075"/>
    <a:srgbClr val="B6BCD4"/>
    <a:srgbClr val="800040"/>
    <a:srgbClr val="E87511"/>
    <a:srgbClr val="B5CE8E"/>
    <a:srgbClr val="8E2344"/>
    <a:srgbClr val="8CAFAD"/>
    <a:srgbClr val="A4C2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24" autoAdjust="0"/>
  </p:normalViewPr>
  <p:slideViewPr>
    <p:cSldViewPr>
      <p:cViewPr>
        <p:scale>
          <a:sx n="75" d="100"/>
          <a:sy n="75" d="100"/>
        </p:scale>
        <p:origin x="-93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 varScale="1">
        <p:scale>
          <a:sx n="78" d="100"/>
          <a:sy n="78" d="100"/>
        </p:scale>
        <p:origin x="-2070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385A3F83-6665-486B-98DA-4B62EFE69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71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2224B9D9-D703-4364-8D8E-2748BE805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750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0F40A-5091-4976-B2E7-E03DE2306EFB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A20BEA-49A7-434F-BA67-71906E9DA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15C96F-A93D-4F4E-A664-9085C2738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29190D-80D5-48FB-A953-ADC2D3C68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8168A6-4BE2-4F0E-865C-A118BCDB81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9D9936-D7A3-4EB7-A851-D68D6FAF4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24025"/>
            <a:ext cx="3810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4025"/>
            <a:ext cx="3810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DA11DF-10DD-4E3A-8594-4BDB4EBF5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49D39D-6947-4047-8F28-58761D030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727276-B97D-4EE1-B611-992666CCA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C2A6AB-1693-4153-98E2-157E1E2A4B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904BF5-E548-4AA8-A4A3-C710C0010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DD8579-6C7F-4687-9E07-983EBFD59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24025"/>
            <a:ext cx="7772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68AA46-C291-4214-AAFA-9A37F76DE2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 userDrawn="1"/>
        </p:nvSpPr>
        <p:spPr bwMode="auto">
          <a:xfrm>
            <a:off x="2514600" y="304800"/>
            <a:ext cx="464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8E2344"/>
                </a:solidFill>
                <a:latin typeface="Franklin Gothic Medium Cond" pitchFamily="34" charset="0"/>
              </a:rPr>
              <a:t>Moving From Natural Numbers to Signed Numbers</a:t>
            </a:r>
            <a:endParaRPr lang="en-US" sz="1400" b="1" dirty="0">
              <a:solidFill>
                <a:srgbClr val="8E2344"/>
              </a:solidFill>
              <a:latin typeface="Franklin Gothic Medium Cond" pitchFamily="34" charset="0"/>
            </a:endParaRPr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2362200" y="152400"/>
            <a:ext cx="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2362200" y="152400"/>
            <a:ext cx="2514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0603" name="Picture 11" descr="vt_shield_tag_onwhite23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266700"/>
            <a:ext cx="2190750" cy="495300"/>
          </a:xfrm>
          <a:prstGeom prst="rect">
            <a:avLst/>
          </a:prstGeom>
          <a:noFill/>
        </p:spPr>
      </p:pic>
      <p:sp>
        <p:nvSpPr>
          <p:cNvPr id="110609" name="Line 17"/>
          <p:cNvSpPr>
            <a:spLocks noChangeShapeType="1"/>
          </p:cNvSpPr>
          <p:nvPr userDrawn="1"/>
        </p:nvSpPr>
        <p:spPr bwMode="auto">
          <a:xfrm>
            <a:off x="228600" y="685800"/>
            <a:ext cx="0" cy="5867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10" name="Line 18"/>
          <p:cNvSpPr>
            <a:spLocks noChangeShapeType="1"/>
          </p:cNvSpPr>
          <p:nvPr userDrawn="1"/>
        </p:nvSpPr>
        <p:spPr bwMode="auto">
          <a:xfrm>
            <a:off x="228600" y="6553200"/>
            <a:ext cx="2971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 userDrawn="1"/>
        </p:nvSpPr>
        <p:spPr bwMode="auto">
          <a:xfrm>
            <a:off x="6019800" y="6172200"/>
            <a:ext cx="2438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Catherine Ulrich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Department of Teaching and Learning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800">
          <a:solidFill>
            <a:srgbClr val="E8751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400">
          <a:solidFill>
            <a:srgbClr val="8CAFAD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1676400"/>
          </a:xfrm>
        </p:spPr>
        <p:txBody>
          <a:bodyPr/>
          <a:lstStyle/>
          <a:p>
            <a:pPr algn="ctr">
              <a:buFont typeface="Wingdings" pitchFamily="116" charset="2"/>
              <a:buNone/>
            </a:pPr>
            <a:r>
              <a:rPr lang="en-US" sz="4000" dirty="0" smtClean="0">
                <a:solidFill>
                  <a:srgbClr val="8E234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Moving From Natural Numbers to Signed Numbers</a:t>
            </a:r>
            <a:endParaRPr lang="en-US" sz="4000" dirty="0">
              <a:solidFill>
                <a:srgbClr val="8E234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116" charset="2"/>
              <a:buNone/>
            </a:pPr>
            <a:endParaRPr lang="en-US" sz="4000" dirty="0">
              <a:solidFill>
                <a:srgbClr val="8E234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81000" y="5483225"/>
            <a:ext cx="297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Franklin Gothic Medium Cond" pitchFamily="34" charset="0"/>
              </a:rPr>
              <a:t>Presented </a:t>
            </a:r>
            <a:r>
              <a:rPr lang="en-US" sz="1600" dirty="0" smtClean="0">
                <a:latin typeface="Franklin Gothic Medium Cond" pitchFamily="34" charset="0"/>
              </a:rPr>
              <a:t>at V</a:t>
            </a:r>
            <a:r>
              <a:rPr lang="en-US" sz="1600" baseline="30000" dirty="0" smtClean="0">
                <a:latin typeface="Franklin Gothic Medium Cond" pitchFamily="34" charset="0"/>
              </a:rPr>
              <a:t>2</a:t>
            </a:r>
            <a:r>
              <a:rPr lang="en-US" sz="1600" dirty="0" smtClean="0">
                <a:latin typeface="Franklin Gothic Medium Cond" pitchFamily="34" charset="0"/>
              </a:rPr>
              <a:t>CTM</a:t>
            </a:r>
            <a:endParaRPr lang="en-US" sz="1600" dirty="0">
              <a:latin typeface="Franklin Gothic Medium Cond" pitchFamily="34" charset="0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295400" y="2514600"/>
            <a:ext cx="6858000" cy="0"/>
          </a:xfrm>
          <a:prstGeom prst="line">
            <a:avLst/>
          </a:prstGeom>
          <a:noFill/>
          <a:ln w="9525">
            <a:solidFill>
              <a:srgbClr val="B5CE8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295400" y="4495800"/>
            <a:ext cx="6858000" cy="0"/>
          </a:xfrm>
          <a:prstGeom prst="line">
            <a:avLst/>
          </a:prstGeom>
          <a:noFill/>
          <a:ln w="9525">
            <a:solidFill>
              <a:srgbClr val="B5CE8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5791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What would happen if the student was starting with </a:t>
            </a:r>
            <a:r>
              <a:rPr lang="en-US" dirty="0"/>
              <a:t>(</a:t>
            </a:r>
            <a:r>
              <a:rPr lang="en-US" baseline="30000" dirty="0"/>
              <a:t>–</a:t>
            </a:r>
            <a:r>
              <a:rPr lang="en-US" dirty="0"/>
              <a:t>3,</a:t>
            </a:r>
            <a:r>
              <a:rPr lang="en-US" sz="2400" baseline="20000" dirty="0"/>
              <a:t>+</a:t>
            </a:r>
            <a:r>
              <a:rPr lang="en-US" dirty="0" smtClean="0"/>
              <a:t>1)?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725" y="914400"/>
            <a:ext cx="5781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4419600" y="1371600"/>
            <a:ext cx="0" cy="22098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209800" y="1371600"/>
            <a:ext cx="2209800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71600" y="144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9,</a:t>
            </a:r>
            <a:r>
              <a:rPr lang="en-US" sz="2400" baseline="20000" dirty="0" smtClean="0"/>
              <a:t>+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3429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3,</a:t>
            </a:r>
            <a:r>
              <a:rPr lang="en-US" sz="2400" baseline="20000" dirty="0" smtClean="0"/>
              <a:t>+</a:t>
            </a:r>
            <a:r>
              <a:rPr lang="en-US" dirty="0" smtClean="0"/>
              <a:t>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4749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5791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What would happen if the student was starting with </a:t>
            </a:r>
            <a:r>
              <a:rPr lang="en-US" dirty="0"/>
              <a:t>(</a:t>
            </a:r>
            <a:r>
              <a:rPr lang="en-US" baseline="30000" dirty="0"/>
              <a:t>–</a:t>
            </a:r>
            <a:r>
              <a:rPr lang="en-US" dirty="0"/>
              <a:t>3,</a:t>
            </a:r>
            <a:r>
              <a:rPr lang="en-US" sz="2400" baseline="20000" dirty="0"/>
              <a:t>+</a:t>
            </a:r>
            <a:r>
              <a:rPr lang="en-US" dirty="0" smtClean="0"/>
              <a:t>1)?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5781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4419600" y="1371600"/>
            <a:ext cx="0" cy="22098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209800" y="1371600"/>
            <a:ext cx="2209800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95400" y="990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9,</a:t>
            </a:r>
            <a:r>
              <a:rPr lang="en-US" sz="2400" baseline="20000" dirty="0" smtClean="0"/>
              <a:t>+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3429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3,</a:t>
            </a:r>
            <a:r>
              <a:rPr lang="en-US" sz="2400" baseline="20000" dirty="0" smtClean="0"/>
              <a:t>+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–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914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–</a:t>
            </a:r>
            <a:r>
              <a:rPr lang="en-US" dirty="0" smtClean="0"/>
              <a:t> 9 – </a:t>
            </a:r>
            <a:r>
              <a:rPr lang="en-US" baseline="30000" dirty="0" smtClean="0"/>
              <a:t>–</a:t>
            </a:r>
            <a:r>
              <a:rPr lang="en-US" dirty="0"/>
              <a:t>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133600" y="1371600"/>
            <a:ext cx="0" cy="22098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33600" y="3581400"/>
            <a:ext cx="2286000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716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7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–</a:t>
            </a:r>
            <a:r>
              <a:rPr lang="en-US" dirty="0" smtClean="0"/>
              <a:t> 3 – </a:t>
            </a:r>
            <a:r>
              <a:rPr lang="en-US" baseline="30000" dirty="0" smtClean="0"/>
              <a:t>–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8098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6" name="Picture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3895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4648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b="1" dirty="0" smtClean="0"/>
              <a:t>How do we usually tell students to think about </a:t>
            </a:r>
            <a:r>
              <a:rPr lang="en-US" b="1" baseline="30000" dirty="0" smtClean="0"/>
              <a:t>–</a:t>
            </a:r>
            <a:r>
              <a:rPr lang="en-US" b="1" dirty="0" smtClean="0"/>
              <a:t> 3 – </a:t>
            </a:r>
            <a:r>
              <a:rPr lang="en-US" b="1" baseline="30000" dirty="0" smtClean="0"/>
              <a:t>–</a:t>
            </a:r>
            <a:r>
              <a:rPr lang="en-US" b="1" dirty="0" smtClean="0"/>
              <a:t>9?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6" name="Picture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3895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46482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ctr"/>
            <a:r>
              <a:rPr lang="en-US" b="1" dirty="0" smtClean="0"/>
              <a:t>But </a:t>
            </a:r>
            <a:r>
              <a:rPr lang="en-US" baseline="30000" dirty="0" smtClean="0"/>
              <a:t>–</a:t>
            </a:r>
            <a:r>
              <a:rPr lang="en-US" dirty="0" smtClean="0"/>
              <a:t> 3 + 9 doesn’t show up anywhere on the graph!</a:t>
            </a:r>
          </a:p>
          <a:p>
            <a:pPr marL="0" lvl="8" algn="ctr"/>
            <a:r>
              <a:rPr lang="en-US" dirty="0" smtClean="0"/>
              <a:t>+9 doesn’t even show up!</a:t>
            </a:r>
          </a:p>
          <a:p>
            <a:pPr marL="0" lvl="8" algn="ctr"/>
            <a:r>
              <a:rPr lang="en-US" dirty="0" smtClean="0"/>
              <a:t>Now the student has trouble making sense of the slope formula…</a:t>
            </a:r>
          </a:p>
          <a:p>
            <a:pPr marL="0" lvl="8"/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3200400"/>
            <a:ext cx="0" cy="3810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00600" y="3200400"/>
            <a:ext cx="0" cy="3810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6764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Moving towards algebra, there are TWO new ways our students need to think:</a:t>
            </a:r>
          </a:p>
          <a:p>
            <a:pPr marL="0" lvl="8"/>
            <a:endParaRPr lang="en-US" sz="2400" b="1" dirty="0" smtClean="0"/>
          </a:p>
          <a:p>
            <a:pPr marL="342900" lvl="8" indent="-342900">
              <a:buAutoNum type="arabicPeriod"/>
            </a:pPr>
            <a:r>
              <a:rPr lang="en-US" sz="2400" b="1" dirty="0" smtClean="0"/>
              <a:t>We can work with negative numbers.</a:t>
            </a:r>
          </a:p>
          <a:p>
            <a:pPr marL="342900" lvl="8" indent="-342900">
              <a:buAutoNum type="arabicPeriod"/>
            </a:pPr>
            <a:endParaRPr lang="en-US" sz="2400" b="1" dirty="0" smtClean="0"/>
          </a:p>
          <a:p>
            <a:pPr marL="342900" lvl="8" indent="-342900">
              <a:buAutoNum type="arabicPeriod"/>
            </a:pPr>
            <a:r>
              <a:rPr lang="en-US" sz="2400" b="1" dirty="0" smtClean="0"/>
              <a:t>Subtraction can be a directed difference.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748554"/>
            <a:ext cx="4190999" cy="542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2590800" y="914400"/>
            <a:ext cx="1828800" cy="472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676400"/>
            <a:ext cx="685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Working with the counters as counting numbers.</a:t>
            </a:r>
          </a:p>
          <a:p>
            <a:pPr marL="0" lvl="8"/>
            <a:endParaRPr lang="en-US" sz="2400" b="1" dirty="0" smtClean="0"/>
          </a:p>
          <a:p>
            <a:pPr marL="0" lvl="8" algn="ctr"/>
            <a:r>
              <a:rPr lang="en-US" sz="3200" b="1" dirty="0" smtClean="0">
                <a:solidFill>
                  <a:srgbClr val="FF0000"/>
                </a:solidFill>
              </a:rPr>
              <a:t>7 + 3             7 – 3 </a:t>
            </a:r>
          </a:p>
          <a:p>
            <a:pPr marL="0" lvl="8" algn="ctr"/>
            <a:endParaRPr lang="en-US" sz="3200" b="1" dirty="0" smtClean="0"/>
          </a:p>
          <a:p>
            <a:pPr marL="457200" lvl="8" indent="-457200">
              <a:buAutoNum type="arabicPeriod"/>
            </a:pPr>
            <a:r>
              <a:rPr lang="en-US" sz="2400" b="1" dirty="0" smtClean="0"/>
              <a:t>What would addition mean? </a:t>
            </a:r>
          </a:p>
          <a:p>
            <a:pPr marL="457200" lvl="8" indent="-457200">
              <a:buAutoNum type="arabicPeriod"/>
            </a:pPr>
            <a:r>
              <a:rPr lang="en-US" sz="2400" b="1" dirty="0" smtClean="0"/>
              <a:t>What would the opposite of addition be?   </a:t>
            </a:r>
          </a:p>
          <a:p>
            <a:pPr marL="457200" lvl="8" indent="-457200">
              <a:buAutoNum type="arabicPeriod"/>
            </a:pPr>
            <a:r>
              <a:rPr lang="en-US" sz="2400" b="1" dirty="0" smtClean="0"/>
              <a:t>What would directed difference mean?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676400"/>
            <a:ext cx="6858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Think of two story problems for </a:t>
            </a:r>
          </a:p>
          <a:p>
            <a:pPr marL="0" lvl="8"/>
            <a:endParaRPr lang="en-US" sz="2400" b="1" dirty="0" smtClean="0"/>
          </a:p>
          <a:p>
            <a:pPr marL="0" lvl="8" algn="ctr"/>
            <a:r>
              <a:rPr lang="en-US" sz="3200" b="1" dirty="0" smtClean="0">
                <a:solidFill>
                  <a:srgbClr val="FF0000"/>
                </a:solidFill>
              </a:rPr>
              <a:t>12 – 8</a:t>
            </a:r>
          </a:p>
          <a:p>
            <a:pPr marL="0" lvl="8" algn="ctr"/>
            <a:endParaRPr lang="en-US" sz="3200" b="1" dirty="0" smtClean="0"/>
          </a:p>
          <a:p>
            <a:pPr marL="0" lvl="8">
              <a:buFont typeface="Arial" pitchFamily="34" charset="0"/>
              <a:buChar char="•"/>
            </a:pPr>
            <a:r>
              <a:rPr lang="en-US" sz="2400" b="1" dirty="0" smtClean="0"/>
              <a:t> One that uses take-away subtraction</a:t>
            </a:r>
          </a:p>
          <a:p>
            <a:pPr marL="0" lvl="8"/>
            <a:endParaRPr lang="en-US" sz="2400" b="1" dirty="0" smtClean="0"/>
          </a:p>
          <a:p>
            <a:pPr marL="0" lvl="8">
              <a:buFont typeface="Arial" pitchFamily="34" charset="0"/>
              <a:buChar char="•"/>
            </a:pPr>
            <a:r>
              <a:rPr lang="en-US" sz="2400" b="1" dirty="0" smtClean="0"/>
              <a:t>One that uses a directed difference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0574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represents a positive number?</a:t>
            </a:r>
          </a:p>
          <a:p>
            <a:pPr marL="0" lvl="8"/>
            <a:endParaRPr lang="en-US" sz="2400" b="1" dirty="0"/>
          </a:p>
          <a:p>
            <a:pPr marL="0" lvl="8"/>
            <a:r>
              <a:rPr lang="en-US" sz="2400" b="1" dirty="0" smtClean="0"/>
              <a:t>What represents a negative number?</a:t>
            </a:r>
          </a:p>
          <a:p>
            <a:pPr marL="0" lvl="8"/>
            <a:endParaRPr lang="en-US" sz="2400" b="1" dirty="0"/>
          </a:p>
          <a:p>
            <a:pPr marL="0" lvl="8"/>
            <a:r>
              <a:rPr lang="en-US" sz="2400" b="1" dirty="0" smtClean="0"/>
              <a:t>What represents addition?</a:t>
            </a:r>
          </a:p>
          <a:p>
            <a:pPr marL="0" lvl="8"/>
            <a:endParaRPr lang="en-US" sz="2400" b="1" dirty="0" smtClean="0"/>
          </a:p>
          <a:p>
            <a:pPr marL="0" lvl="8"/>
            <a:endParaRPr lang="en-US" sz="2400" b="1" dirty="0" smtClean="0"/>
          </a:p>
          <a:p>
            <a:pPr marL="0" lvl="8"/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5 + </a:t>
            </a:r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10         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10000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FF0000"/>
                </a:solidFill>
              </a:rPr>
              <a:t>3 + </a:t>
            </a:r>
            <a:r>
              <a:rPr lang="en-US" sz="4000" b="1" baseline="10000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FF0000"/>
                </a:solidFill>
              </a:rPr>
              <a:t>6   </a:t>
            </a:r>
            <a:r>
              <a:rPr lang="en-US" sz="3200" b="1" dirty="0" smtClean="0">
                <a:solidFill>
                  <a:srgbClr val="FF0000"/>
                </a:solidFill>
              </a:rPr>
              <a:t>        </a:t>
            </a:r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11 + </a:t>
            </a:r>
            <a:r>
              <a:rPr lang="en-US" sz="3200" b="1" baseline="30000" dirty="0">
                <a:solidFill>
                  <a:srgbClr val="FF0000"/>
                </a:solidFill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Two-Color Counters as </a:t>
            </a:r>
            <a:r>
              <a:rPr lang="en-US" sz="2800" b="1" i="1" dirty="0">
                <a:solidFill>
                  <a:srgbClr val="3F6075"/>
                </a:solidFill>
              </a:rPr>
              <a:t>S</a:t>
            </a:r>
            <a:r>
              <a:rPr lang="en-US" sz="2800" b="1" i="1" dirty="0" smtClean="0">
                <a:solidFill>
                  <a:srgbClr val="3F6075"/>
                </a:solidFill>
              </a:rPr>
              <a:t>igned </a:t>
            </a:r>
            <a:r>
              <a:rPr lang="en-US" sz="2800" b="1" dirty="0" smtClean="0">
                <a:solidFill>
                  <a:srgbClr val="3F6075"/>
                </a:solidFill>
              </a:rPr>
              <a:t>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0574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represents a positive number?</a:t>
            </a:r>
          </a:p>
          <a:p>
            <a:pPr marL="0" lvl="8"/>
            <a:r>
              <a:rPr lang="en-US" sz="2400" b="1" i="1" dirty="0" smtClean="0"/>
              <a:t>Yellow counters</a:t>
            </a:r>
            <a:endParaRPr lang="en-US" sz="2400" b="1" i="1" dirty="0"/>
          </a:p>
          <a:p>
            <a:pPr marL="0" lvl="8"/>
            <a:r>
              <a:rPr lang="en-US" sz="2400" b="1" dirty="0" smtClean="0"/>
              <a:t>What represents a negative number?</a:t>
            </a:r>
          </a:p>
          <a:p>
            <a:pPr marL="0" lvl="8"/>
            <a:endParaRPr lang="en-US" sz="2400" b="1" dirty="0"/>
          </a:p>
          <a:p>
            <a:pPr marL="0" lvl="8"/>
            <a:r>
              <a:rPr lang="en-US" sz="2400" b="1" dirty="0" smtClean="0"/>
              <a:t>What represents addition?</a:t>
            </a:r>
          </a:p>
          <a:p>
            <a:pPr marL="0" lvl="8"/>
            <a:endParaRPr lang="en-US" sz="2400" b="1" dirty="0"/>
          </a:p>
          <a:p>
            <a:pPr marL="0" lvl="8"/>
            <a:endParaRPr lang="en-US" sz="2400" b="1" dirty="0" smtClean="0"/>
          </a:p>
          <a:p>
            <a:pPr marL="0" lvl="8"/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5 + </a:t>
            </a:r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10         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10000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FF0000"/>
                </a:solidFill>
              </a:rPr>
              <a:t>3 + </a:t>
            </a:r>
            <a:r>
              <a:rPr lang="en-US" sz="4000" b="1" baseline="10000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FF0000"/>
                </a:solidFill>
              </a:rPr>
              <a:t>6   </a:t>
            </a:r>
            <a:r>
              <a:rPr lang="en-US" sz="3200" b="1" dirty="0" smtClean="0">
                <a:solidFill>
                  <a:srgbClr val="FF0000"/>
                </a:solidFill>
              </a:rPr>
              <a:t>        </a:t>
            </a:r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11 + </a:t>
            </a:r>
            <a:r>
              <a:rPr lang="en-US" sz="3200" b="1" baseline="30000" dirty="0">
                <a:solidFill>
                  <a:srgbClr val="FF0000"/>
                </a:solidFill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Two-Color Counters as </a:t>
            </a:r>
            <a:r>
              <a:rPr lang="en-US" sz="2800" b="1" i="1" dirty="0">
                <a:solidFill>
                  <a:srgbClr val="3F6075"/>
                </a:solidFill>
              </a:rPr>
              <a:t>S</a:t>
            </a:r>
            <a:r>
              <a:rPr lang="en-US" sz="2800" b="1" i="1" dirty="0" smtClean="0">
                <a:solidFill>
                  <a:srgbClr val="3F6075"/>
                </a:solidFill>
              </a:rPr>
              <a:t>igned </a:t>
            </a:r>
            <a:r>
              <a:rPr lang="en-US" sz="2800" b="1" dirty="0" smtClean="0">
                <a:solidFill>
                  <a:srgbClr val="3F6075"/>
                </a:solidFill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4226678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6" name="Picture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3895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4648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What math problem do you think this student is answering?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0574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represents a positive number?</a:t>
            </a:r>
          </a:p>
          <a:p>
            <a:pPr marL="0" lvl="8"/>
            <a:r>
              <a:rPr lang="en-US" sz="2400" b="1" i="1" dirty="0" smtClean="0"/>
              <a:t>Yellow counters</a:t>
            </a:r>
            <a:endParaRPr lang="en-US" sz="2400" b="1" i="1" dirty="0"/>
          </a:p>
          <a:p>
            <a:pPr marL="0" lvl="8"/>
            <a:r>
              <a:rPr lang="en-US" sz="2400" b="1" dirty="0" smtClean="0"/>
              <a:t>What represents a negative number?</a:t>
            </a:r>
          </a:p>
          <a:p>
            <a:pPr marL="0" lvl="8"/>
            <a:r>
              <a:rPr lang="en-US" sz="2400" b="1" i="1" dirty="0" smtClean="0"/>
              <a:t>Red counters</a:t>
            </a:r>
            <a:endParaRPr lang="en-US" sz="2400" b="1" i="1" dirty="0"/>
          </a:p>
          <a:p>
            <a:pPr marL="0" lvl="8"/>
            <a:r>
              <a:rPr lang="en-US" sz="2400" b="1" dirty="0" smtClean="0"/>
              <a:t>What represents addition?</a:t>
            </a:r>
          </a:p>
          <a:p>
            <a:pPr marL="0" lvl="8"/>
            <a:endParaRPr lang="en-US" sz="2400" b="1" dirty="0" smtClean="0"/>
          </a:p>
          <a:p>
            <a:pPr marL="0" lvl="8"/>
            <a:endParaRPr lang="en-US" sz="2400" b="1" dirty="0" smtClean="0"/>
          </a:p>
          <a:p>
            <a:pPr marL="0" lvl="8"/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5 + </a:t>
            </a:r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10         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10000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FF0000"/>
                </a:solidFill>
              </a:rPr>
              <a:t>3 + </a:t>
            </a:r>
            <a:r>
              <a:rPr lang="en-US" sz="4000" b="1" baseline="10000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FF0000"/>
                </a:solidFill>
              </a:rPr>
              <a:t>6   </a:t>
            </a:r>
            <a:r>
              <a:rPr lang="en-US" sz="3200" b="1" dirty="0" smtClean="0">
                <a:solidFill>
                  <a:srgbClr val="FF0000"/>
                </a:solidFill>
              </a:rPr>
              <a:t>        </a:t>
            </a:r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11 + </a:t>
            </a:r>
            <a:r>
              <a:rPr lang="en-US" sz="3200" b="1" baseline="30000" dirty="0">
                <a:solidFill>
                  <a:srgbClr val="FF0000"/>
                </a:solidFill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Two-Color Counters as </a:t>
            </a:r>
            <a:r>
              <a:rPr lang="en-US" sz="2800" b="1" i="1" dirty="0">
                <a:solidFill>
                  <a:srgbClr val="3F6075"/>
                </a:solidFill>
              </a:rPr>
              <a:t>S</a:t>
            </a:r>
            <a:r>
              <a:rPr lang="en-US" sz="2800" b="1" i="1" dirty="0" smtClean="0">
                <a:solidFill>
                  <a:srgbClr val="3F6075"/>
                </a:solidFill>
              </a:rPr>
              <a:t>igned </a:t>
            </a:r>
            <a:r>
              <a:rPr lang="en-US" sz="2800" b="1" dirty="0" smtClean="0">
                <a:solidFill>
                  <a:srgbClr val="3F6075"/>
                </a:solidFill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3355014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0574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represents a positive number?</a:t>
            </a:r>
          </a:p>
          <a:p>
            <a:pPr marL="0" lvl="8"/>
            <a:r>
              <a:rPr lang="en-US" sz="2400" b="1" i="1" dirty="0" smtClean="0"/>
              <a:t>Yellow counters</a:t>
            </a:r>
            <a:endParaRPr lang="en-US" sz="2400" b="1" i="1" dirty="0"/>
          </a:p>
          <a:p>
            <a:pPr marL="0" lvl="8"/>
            <a:r>
              <a:rPr lang="en-US" sz="2400" b="1" dirty="0" smtClean="0"/>
              <a:t>What represents a negative number?</a:t>
            </a:r>
          </a:p>
          <a:p>
            <a:pPr marL="0" lvl="8"/>
            <a:r>
              <a:rPr lang="en-US" sz="2400" b="1" i="1" dirty="0" smtClean="0"/>
              <a:t>Red counters</a:t>
            </a:r>
            <a:endParaRPr lang="en-US" sz="2400" b="1" i="1" dirty="0"/>
          </a:p>
          <a:p>
            <a:pPr marL="0" lvl="8"/>
            <a:r>
              <a:rPr lang="en-US" sz="2400" b="1" dirty="0" smtClean="0"/>
              <a:t>What represents addition?</a:t>
            </a:r>
          </a:p>
          <a:p>
            <a:pPr marL="0" lvl="8"/>
            <a:r>
              <a:rPr lang="en-US" sz="2400" b="1" i="1" dirty="0" smtClean="0"/>
              <a:t>Adding more counters</a:t>
            </a:r>
          </a:p>
          <a:p>
            <a:pPr marL="0" lvl="8"/>
            <a:endParaRPr lang="en-US" sz="2400" b="1" i="1" dirty="0" smtClean="0"/>
          </a:p>
          <a:p>
            <a:pPr marL="0" lvl="8"/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5 + </a:t>
            </a:r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10         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10000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FF0000"/>
                </a:solidFill>
              </a:rPr>
              <a:t>3 + </a:t>
            </a:r>
            <a:r>
              <a:rPr lang="en-US" sz="4000" b="1" baseline="10000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FF0000"/>
                </a:solidFill>
              </a:rPr>
              <a:t>6   </a:t>
            </a:r>
            <a:r>
              <a:rPr lang="en-US" sz="3200" b="1" dirty="0" smtClean="0">
                <a:solidFill>
                  <a:srgbClr val="FF0000"/>
                </a:solidFill>
              </a:rPr>
              <a:t>        </a:t>
            </a:r>
            <a:r>
              <a:rPr lang="en-US" sz="3200" b="1" baseline="30000" dirty="0">
                <a:solidFill>
                  <a:srgbClr val="FF0000"/>
                </a:solidFill>
              </a:rPr>
              <a:t>–</a:t>
            </a:r>
            <a:r>
              <a:rPr lang="en-US" sz="3200" b="1" dirty="0">
                <a:solidFill>
                  <a:srgbClr val="FF0000"/>
                </a:solidFill>
              </a:rPr>
              <a:t>11 + </a:t>
            </a:r>
            <a:r>
              <a:rPr lang="en-US" sz="3200" b="1" baseline="30000" dirty="0">
                <a:solidFill>
                  <a:srgbClr val="FF0000"/>
                </a:solidFill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Two-Color Counters as </a:t>
            </a:r>
            <a:r>
              <a:rPr lang="en-US" sz="2800" b="1" i="1" dirty="0">
                <a:solidFill>
                  <a:srgbClr val="3F6075"/>
                </a:solidFill>
              </a:rPr>
              <a:t>S</a:t>
            </a:r>
            <a:r>
              <a:rPr lang="en-US" sz="2800" b="1" i="1" dirty="0" smtClean="0">
                <a:solidFill>
                  <a:srgbClr val="3F6075"/>
                </a:solidFill>
              </a:rPr>
              <a:t>igned </a:t>
            </a:r>
            <a:r>
              <a:rPr lang="en-US" sz="2800" b="1" dirty="0" smtClean="0">
                <a:solidFill>
                  <a:srgbClr val="3F6075"/>
                </a:solidFill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2033146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057400"/>
            <a:ext cx="7010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would the opposite of addition be?</a:t>
            </a:r>
          </a:p>
          <a:p>
            <a:pPr marL="0" lvl="8"/>
            <a:endParaRPr lang="en-US" sz="2400" b="1" dirty="0"/>
          </a:p>
          <a:p>
            <a:pPr marL="0" lvl="8" algn="ctr"/>
            <a:endParaRPr lang="en-US" sz="2400" b="1" baseline="30000" dirty="0" smtClean="0">
              <a:solidFill>
                <a:srgbClr val="FF0000"/>
              </a:solidFill>
            </a:endParaRPr>
          </a:p>
          <a:p>
            <a:pPr marL="0" lvl="8" algn="ctr"/>
            <a:r>
              <a:rPr lang="en-US" sz="2400" b="1" baseline="30000" dirty="0" smtClean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5 –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10</a:t>
            </a:r>
          </a:p>
          <a:p>
            <a:pPr marL="0" lvl="8" algn="ctr"/>
            <a:endParaRPr lang="en-US" sz="2400" b="1" dirty="0">
              <a:solidFill>
                <a:srgbClr val="FF0000"/>
              </a:solidFill>
            </a:endParaRPr>
          </a:p>
          <a:p>
            <a:pPr marL="0" lvl="8" algn="ctr"/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3 –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6  </a:t>
            </a:r>
          </a:p>
          <a:p>
            <a:pPr marL="0" lvl="8" algn="ctr"/>
            <a:endParaRPr lang="en-US" sz="2400" b="1" dirty="0">
              <a:solidFill>
                <a:srgbClr val="FF0000"/>
              </a:solidFill>
            </a:endParaRPr>
          </a:p>
          <a:p>
            <a:pPr marL="0" lvl="8" algn="ctr"/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11 –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2  </a:t>
            </a:r>
          </a:p>
          <a:p>
            <a:pPr marL="0" lvl="8" algn="ctr"/>
            <a:endParaRPr lang="en-US" sz="2400" b="1" dirty="0">
              <a:solidFill>
                <a:srgbClr val="FF0000"/>
              </a:solidFill>
            </a:endParaRPr>
          </a:p>
          <a:p>
            <a:pPr marL="0" lvl="8" algn="ctr"/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4 –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9 </a:t>
            </a:r>
            <a:endParaRPr lang="en-US" sz="2400" b="1" dirty="0"/>
          </a:p>
          <a:p>
            <a:pPr marL="0" lvl="8"/>
            <a:endParaRPr lang="en-US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Two-Color Counters as </a:t>
            </a:r>
            <a:r>
              <a:rPr lang="en-US" sz="2800" b="1" i="1" dirty="0">
                <a:solidFill>
                  <a:srgbClr val="3F6075"/>
                </a:solidFill>
              </a:rPr>
              <a:t>S</a:t>
            </a:r>
            <a:r>
              <a:rPr lang="en-US" sz="2800" b="1" i="1" dirty="0" smtClean="0">
                <a:solidFill>
                  <a:srgbClr val="3F6075"/>
                </a:solidFill>
              </a:rPr>
              <a:t>igned </a:t>
            </a:r>
            <a:r>
              <a:rPr lang="en-US" sz="2800" b="1" dirty="0" smtClean="0">
                <a:solidFill>
                  <a:srgbClr val="3F6075"/>
                </a:solidFill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4226678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057400"/>
            <a:ext cx="7010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would the opposite of addition be?</a:t>
            </a:r>
          </a:p>
          <a:p>
            <a:pPr marL="0" lvl="8"/>
            <a:r>
              <a:rPr lang="en-US" sz="2400" b="1" i="1" dirty="0" smtClean="0"/>
              <a:t>Taking away counters</a:t>
            </a:r>
            <a:endParaRPr lang="en-US" sz="2400" b="1" i="1" dirty="0"/>
          </a:p>
          <a:p>
            <a:pPr marL="0" lvl="8" algn="ctr"/>
            <a:endParaRPr lang="en-US" sz="2400" b="1" baseline="30000" dirty="0" smtClean="0">
              <a:solidFill>
                <a:srgbClr val="FF0000"/>
              </a:solidFill>
            </a:endParaRPr>
          </a:p>
          <a:p>
            <a:pPr marL="0" lvl="8" algn="ctr"/>
            <a:r>
              <a:rPr lang="en-US" sz="2400" b="1" baseline="30000" dirty="0" smtClean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5 –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10</a:t>
            </a:r>
          </a:p>
          <a:p>
            <a:pPr marL="0" lvl="8" algn="ctr"/>
            <a:endParaRPr lang="en-US" sz="2400" b="1" dirty="0">
              <a:solidFill>
                <a:srgbClr val="FF0000"/>
              </a:solidFill>
            </a:endParaRPr>
          </a:p>
          <a:p>
            <a:pPr marL="0" lvl="8" algn="ctr"/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3 –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6  </a:t>
            </a:r>
          </a:p>
          <a:p>
            <a:pPr marL="0" lvl="8" algn="ctr"/>
            <a:endParaRPr lang="en-US" sz="2400" b="1" dirty="0">
              <a:solidFill>
                <a:srgbClr val="FF0000"/>
              </a:solidFill>
            </a:endParaRPr>
          </a:p>
          <a:p>
            <a:pPr marL="0" lvl="8" algn="ctr"/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11 –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2  </a:t>
            </a:r>
          </a:p>
          <a:p>
            <a:pPr marL="0" lvl="8" algn="ctr"/>
            <a:endParaRPr lang="en-US" sz="2400" b="1" dirty="0">
              <a:solidFill>
                <a:srgbClr val="FF0000"/>
              </a:solidFill>
            </a:endParaRPr>
          </a:p>
          <a:p>
            <a:pPr marL="0" lvl="8" algn="ctr"/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4 –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9 </a:t>
            </a:r>
            <a:endParaRPr lang="en-US" sz="2400" b="1" dirty="0"/>
          </a:p>
          <a:p>
            <a:pPr marL="0" lvl="8"/>
            <a:endParaRPr lang="en-US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Two-Color Counters as </a:t>
            </a:r>
            <a:r>
              <a:rPr lang="en-US" sz="2800" b="1" i="1" dirty="0">
                <a:solidFill>
                  <a:srgbClr val="3F6075"/>
                </a:solidFill>
              </a:rPr>
              <a:t>S</a:t>
            </a:r>
            <a:r>
              <a:rPr lang="en-US" sz="2800" b="1" i="1" dirty="0" smtClean="0">
                <a:solidFill>
                  <a:srgbClr val="3F6075"/>
                </a:solidFill>
              </a:rPr>
              <a:t>igned </a:t>
            </a:r>
            <a:r>
              <a:rPr lang="en-US" sz="2800" b="1" dirty="0" smtClean="0">
                <a:solidFill>
                  <a:srgbClr val="3F6075"/>
                </a:solidFill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1834386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057400"/>
            <a:ext cx="7010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would a directed difference be?</a:t>
            </a:r>
          </a:p>
          <a:p>
            <a:pPr marL="0" lvl="8"/>
            <a:r>
              <a:rPr lang="en-US" sz="2400" b="1" i="1" dirty="0" smtClean="0"/>
              <a:t>How to get from the </a:t>
            </a:r>
            <a:r>
              <a:rPr lang="en-US" sz="2400" b="1" dirty="0" smtClean="0"/>
              <a:t>second </a:t>
            </a:r>
            <a:r>
              <a:rPr lang="en-US" sz="2400" b="1" i="1" dirty="0" smtClean="0"/>
              <a:t>number to the first</a:t>
            </a:r>
            <a:endParaRPr lang="en-US" sz="2400" b="1" i="1" dirty="0"/>
          </a:p>
          <a:p>
            <a:pPr marL="0" lvl="8" algn="ctr"/>
            <a:endParaRPr lang="en-US" sz="2400" b="1" baseline="30000" dirty="0" smtClean="0">
              <a:solidFill>
                <a:srgbClr val="FF0000"/>
              </a:solidFill>
            </a:endParaRPr>
          </a:p>
          <a:p>
            <a:pPr marL="0" lvl="8" algn="ctr"/>
            <a:r>
              <a:rPr lang="en-US" sz="2400" b="1" baseline="30000" dirty="0" smtClean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5 –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10</a:t>
            </a:r>
          </a:p>
          <a:p>
            <a:pPr marL="0" lvl="8" algn="ctr"/>
            <a:endParaRPr lang="en-US" sz="2400" b="1" dirty="0">
              <a:solidFill>
                <a:srgbClr val="FF0000"/>
              </a:solidFill>
            </a:endParaRPr>
          </a:p>
          <a:p>
            <a:pPr marL="0" lvl="8" algn="ctr"/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3 –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6  </a:t>
            </a:r>
          </a:p>
          <a:p>
            <a:pPr marL="0" lvl="8" algn="ctr"/>
            <a:endParaRPr lang="en-US" sz="2400" b="1" dirty="0">
              <a:solidFill>
                <a:srgbClr val="FF0000"/>
              </a:solidFill>
            </a:endParaRPr>
          </a:p>
          <a:p>
            <a:pPr marL="0" lvl="8" algn="ctr"/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11 –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2  </a:t>
            </a:r>
          </a:p>
          <a:p>
            <a:pPr marL="0" lvl="8" algn="ctr"/>
            <a:endParaRPr lang="en-US" sz="2400" b="1" dirty="0">
              <a:solidFill>
                <a:srgbClr val="FF0000"/>
              </a:solidFill>
            </a:endParaRPr>
          </a:p>
          <a:p>
            <a:pPr marL="0" lvl="8" algn="ctr"/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4 –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9 </a:t>
            </a:r>
            <a:endParaRPr lang="en-US" sz="2400" b="1" dirty="0"/>
          </a:p>
          <a:p>
            <a:pPr marL="0" lvl="8"/>
            <a:endParaRPr lang="en-US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Two-Color Counters as </a:t>
            </a:r>
            <a:r>
              <a:rPr lang="en-US" sz="2800" b="1" i="1" dirty="0">
                <a:solidFill>
                  <a:srgbClr val="3F6075"/>
                </a:solidFill>
              </a:rPr>
              <a:t>S</a:t>
            </a:r>
            <a:r>
              <a:rPr lang="en-US" sz="2800" b="1" i="1" dirty="0" smtClean="0">
                <a:solidFill>
                  <a:srgbClr val="3F6075"/>
                </a:solidFill>
              </a:rPr>
              <a:t>igned </a:t>
            </a:r>
            <a:r>
              <a:rPr lang="en-US" sz="2800" b="1" dirty="0" smtClean="0">
                <a:solidFill>
                  <a:srgbClr val="3F6075"/>
                </a:solidFill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493549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4100" y="22098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would a positive number represent?</a:t>
            </a:r>
          </a:p>
          <a:p>
            <a:pPr marL="0" lvl="8"/>
            <a:endParaRPr lang="en-US" sz="2400" b="1" dirty="0" smtClean="0"/>
          </a:p>
          <a:p>
            <a:pPr marL="0" lvl="8"/>
            <a:r>
              <a:rPr lang="en-US" sz="2400" b="1" dirty="0" smtClean="0"/>
              <a:t>What would a negative number represent?</a:t>
            </a:r>
          </a:p>
          <a:p>
            <a:pPr marL="0" lvl="8"/>
            <a:endParaRPr lang="en-US" sz="2400" b="1" dirty="0" smtClean="0"/>
          </a:p>
          <a:p>
            <a:pPr marL="0" lvl="8"/>
            <a:r>
              <a:rPr lang="en-US" sz="2400" b="1" dirty="0" smtClean="0"/>
              <a:t>What would addition represent?</a:t>
            </a:r>
          </a:p>
          <a:p>
            <a:pPr marL="0" lvl="8"/>
            <a:endParaRPr lang="en-US" sz="2400" b="1" dirty="0" smtClean="0"/>
          </a:p>
          <a:p>
            <a:pPr marL="0" lvl="8"/>
            <a:endParaRPr lang="en-US" sz="2400" b="1" dirty="0"/>
          </a:p>
          <a:p>
            <a:pPr marL="0" lvl="8"/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5 +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10           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3 +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6           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 smtClean="0">
                <a:solidFill>
                  <a:srgbClr val="FF0000"/>
                </a:solidFill>
              </a:rPr>
              <a:t>11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baseline="30000" dirty="0">
                <a:solidFill>
                  <a:srgbClr val="FF0000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Number Line Trips as Signed 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4100" y="22098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would a positive number represent?</a:t>
            </a:r>
          </a:p>
          <a:p>
            <a:pPr marL="0" lvl="8"/>
            <a:r>
              <a:rPr lang="en-US" sz="2400" b="1" i="1" dirty="0" smtClean="0"/>
              <a:t>A trip to the right</a:t>
            </a:r>
          </a:p>
          <a:p>
            <a:pPr marL="0" lvl="8"/>
            <a:r>
              <a:rPr lang="en-US" sz="2400" b="1" dirty="0" smtClean="0"/>
              <a:t>What would a negative number represent?</a:t>
            </a:r>
          </a:p>
          <a:p>
            <a:pPr marL="0" lvl="8"/>
            <a:endParaRPr lang="en-US" sz="2400" b="1" dirty="0" smtClean="0"/>
          </a:p>
          <a:p>
            <a:pPr marL="0" lvl="8"/>
            <a:r>
              <a:rPr lang="en-US" sz="2400" b="1" dirty="0" smtClean="0"/>
              <a:t>What would addition represent?</a:t>
            </a:r>
          </a:p>
          <a:p>
            <a:pPr marL="0" lvl="8"/>
            <a:endParaRPr lang="en-US" sz="2400" b="1" dirty="0" smtClean="0"/>
          </a:p>
          <a:p>
            <a:pPr marL="0" lvl="8"/>
            <a:endParaRPr lang="en-US" sz="2400" b="1" dirty="0"/>
          </a:p>
          <a:p>
            <a:pPr marL="0" lvl="8"/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5 +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10           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3 +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6           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 smtClean="0">
                <a:solidFill>
                  <a:srgbClr val="FF0000"/>
                </a:solidFill>
              </a:rPr>
              <a:t>11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baseline="30000" dirty="0">
                <a:solidFill>
                  <a:srgbClr val="FF0000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Number Line Trips as Signed 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1505047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4100" y="22098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would a positive number represent?</a:t>
            </a:r>
          </a:p>
          <a:p>
            <a:pPr marL="0" lvl="8"/>
            <a:r>
              <a:rPr lang="en-US" sz="2400" b="1" i="1" dirty="0" smtClean="0"/>
              <a:t>A trip to the right</a:t>
            </a:r>
          </a:p>
          <a:p>
            <a:pPr marL="0" lvl="8"/>
            <a:r>
              <a:rPr lang="en-US" sz="2400" b="1" dirty="0" smtClean="0"/>
              <a:t>What would a negative number represent?</a:t>
            </a:r>
          </a:p>
          <a:p>
            <a:pPr marL="0" lvl="8"/>
            <a:r>
              <a:rPr lang="en-US" sz="2400" b="1" i="1" dirty="0" smtClean="0"/>
              <a:t>A trip to the left</a:t>
            </a:r>
          </a:p>
          <a:p>
            <a:pPr marL="0" lvl="8"/>
            <a:r>
              <a:rPr lang="en-US" sz="2400" b="1" dirty="0" smtClean="0"/>
              <a:t>What would addition represent?</a:t>
            </a:r>
          </a:p>
          <a:p>
            <a:pPr marL="0" lvl="8"/>
            <a:endParaRPr lang="en-US" sz="2400" b="1" dirty="0" smtClean="0"/>
          </a:p>
          <a:p>
            <a:pPr marL="0" lvl="8"/>
            <a:endParaRPr lang="en-US" sz="2400" b="1" dirty="0"/>
          </a:p>
          <a:p>
            <a:pPr marL="0" lvl="8"/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5 +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10           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3 +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6           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 smtClean="0">
                <a:solidFill>
                  <a:srgbClr val="FF0000"/>
                </a:solidFill>
              </a:rPr>
              <a:t>11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baseline="30000" dirty="0">
                <a:solidFill>
                  <a:srgbClr val="FF0000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Number Line Trips as Signed 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1608082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4100" y="22098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would a positive number represent?</a:t>
            </a:r>
          </a:p>
          <a:p>
            <a:pPr marL="0" lvl="8"/>
            <a:r>
              <a:rPr lang="en-US" sz="2400" b="1" i="1" dirty="0" smtClean="0"/>
              <a:t>A trip to the right</a:t>
            </a:r>
          </a:p>
          <a:p>
            <a:pPr marL="0" lvl="8"/>
            <a:r>
              <a:rPr lang="en-US" sz="2400" b="1" dirty="0" smtClean="0"/>
              <a:t>What would a negative number represent?</a:t>
            </a:r>
          </a:p>
          <a:p>
            <a:pPr marL="0" lvl="8"/>
            <a:r>
              <a:rPr lang="en-US" sz="2400" b="1" i="1" dirty="0" smtClean="0"/>
              <a:t>A trip to the left</a:t>
            </a:r>
          </a:p>
          <a:p>
            <a:pPr marL="0" lvl="8"/>
            <a:r>
              <a:rPr lang="en-US" sz="2400" b="1" dirty="0" smtClean="0"/>
              <a:t>What would addition represent?</a:t>
            </a:r>
          </a:p>
          <a:p>
            <a:pPr marL="0" lvl="8"/>
            <a:r>
              <a:rPr lang="en-US" sz="2400" b="1" i="1" dirty="0" smtClean="0"/>
              <a:t>Continuing on to another trip (head-to-tail)</a:t>
            </a:r>
          </a:p>
          <a:p>
            <a:pPr marL="0" lvl="8"/>
            <a:endParaRPr lang="en-US" sz="2400" b="1" dirty="0"/>
          </a:p>
          <a:p>
            <a:pPr marL="0" lvl="8"/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5 +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>
                <a:solidFill>
                  <a:srgbClr val="FF0000"/>
                </a:solidFill>
              </a:rPr>
              <a:t>10           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3 + </a:t>
            </a:r>
            <a:r>
              <a:rPr lang="en-US" sz="3000" b="1" baseline="10000" dirty="0">
                <a:solidFill>
                  <a:srgbClr val="FF0000"/>
                </a:solidFill>
              </a:rPr>
              <a:t>+</a:t>
            </a:r>
            <a:r>
              <a:rPr lang="en-US" sz="2400" b="1" dirty="0">
                <a:solidFill>
                  <a:srgbClr val="FF0000"/>
                </a:solidFill>
              </a:rPr>
              <a:t>6            </a:t>
            </a:r>
            <a:r>
              <a:rPr lang="en-US" sz="2400" b="1" baseline="30000" dirty="0">
                <a:solidFill>
                  <a:srgbClr val="FF0000"/>
                </a:solidFill>
              </a:rPr>
              <a:t>–</a:t>
            </a:r>
            <a:r>
              <a:rPr lang="en-US" sz="2400" b="1" dirty="0" smtClean="0">
                <a:solidFill>
                  <a:srgbClr val="FF0000"/>
                </a:solidFill>
              </a:rPr>
              <a:t>11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baseline="30000" dirty="0">
                <a:solidFill>
                  <a:srgbClr val="FF0000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Number Line Trips as Signed 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4202303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0574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dirty="0" smtClean="0"/>
              <a:t>What would be the opposite of addition?</a:t>
            </a:r>
          </a:p>
          <a:p>
            <a:pPr marL="0" lvl="8"/>
            <a:r>
              <a:rPr lang="en-US" sz="2400" b="1" i="1" dirty="0" smtClean="0"/>
              <a:t>“Undoing” the next trip (head-to-head)</a:t>
            </a:r>
          </a:p>
          <a:p>
            <a:pPr marL="0" lvl="8"/>
            <a:r>
              <a:rPr lang="en-US" sz="2400" b="1" dirty="0" smtClean="0"/>
              <a:t>What would a directed difference be?</a:t>
            </a:r>
          </a:p>
          <a:p>
            <a:pPr marL="0" lvl="8"/>
            <a:r>
              <a:rPr lang="en-US" sz="2400" b="1" i="1" dirty="0" smtClean="0"/>
              <a:t>Getting from the end of second trip to the first</a:t>
            </a:r>
          </a:p>
          <a:p>
            <a:pPr marL="0" lvl="8"/>
            <a:endParaRPr lang="en-US" sz="2400" b="1" dirty="0" smtClean="0"/>
          </a:p>
          <a:p>
            <a:pPr marL="0" lvl="8"/>
            <a:r>
              <a:rPr lang="en-US" sz="2400" b="1" baseline="30000" dirty="0" smtClean="0">
                <a:solidFill>
                  <a:srgbClr val="FF0000"/>
                </a:solidFill>
              </a:rPr>
              <a:t>–</a:t>
            </a:r>
            <a:r>
              <a:rPr lang="en-US" sz="2400" b="1" dirty="0" smtClean="0">
                <a:solidFill>
                  <a:srgbClr val="FF0000"/>
                </a:solidFill>
              </a:rPr>
              <a:t>5 –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–</a:t>
            </a:r>
            <a:r>
              <a:rPr lang="en-US" sz="2400" b="1" dirty="0" smtClean="0">
                <a:solidFill>
                  <a:srgbClr val="FF0000"/>
                </a:solidFill>
              </a:rPr>
              <a:t>10            </a:t>
            </a:r>
            <a:r>
              <a:rPr lang="en-US" sz="3000" b="1" baseline="10000" dirty="0" smtClean="0">
                <a:solidFill>
                  <a:srgbClr val="FF0000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3 – </a:t>
            </a:r>
            <a:r>
              <a:rPr lang="en-US" sz="3000" b="1" baseline="10000" dirty="0" smtClean="0">
                <a:solidFill>
                  <a:srgbClr val="FF0000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6            </a:t>
            </a:r>
            <a:r>
              <a:rPr lang="en-US" sz="3000" b="1" baseline="10000" dirty="0" smtClean="0">
                <a:solidFill>
                  <a:srgbClr val="FF0000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11 – </a:t>
            </a:r>
            <a:r>
              <a:rPr lang="en-US" sz="3000" b="1" baseline="10000" dirty="0" smtClean="0">
                <a:solidFill>
                  <a:srgbClr val="FF0000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08732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800" b="1" dirty="0" smtClean="0">
                <a:solidFill>
                  <a:srgbClr val="3F6075"/>
                </a:solidFill>
              </a:rPr>
              <a:t>Number Line Trips as Signed Numbers</a:t>
            </a:r>
          </a:p>
        </p:txBody>
      </p:sp>
    </p:spTree>
    <p:extLst>
      <p:ext uri="{BB962C8B-B14F-4D97-AF65-F5344CB8AC3E}">
        <p14:creationId xmlns:p14="http://schemas.microsoft.com/office/powerpoint/2010/main" xmlns="" val="2082870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6" name="Picture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3895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4648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Graph the line the student was working with.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6764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2400" b="1" u="sng" dirty="0" smtClean="0"/>
              <a:t>REMEMBER</a:t>
            </a:r>
            <a:r>
              <a:rPr lang="en-US" sz="2400" b="1" dirty="0" smtClean="0"/>
              <a:t>…</a:t>
            </a:r>
          </a:p>
          <a:p>
            <a:pPr marL="0" lvl="8"/>
            <a:endParaRPr lang="en-US" sz="2400" b="1" dirty="0" smtClean="0"/>
          </a:p>
          <a:p>
            <a:pPr marL="0" lvl="8"/>
            <a:r>
              <a:rPr lang="en-US" sz="2400" b="1" dirty="0" smtClean="0"/>
              <a:t>Moving towards algebra, there are TWO new ways our students need to think:</a:t>
            </a:r>
          </a:p>
          <a:p>
            <a:pPr marL="0" lvl="8"/>
            <a:endParaRPr lang="en-US" sz="2400" b="1" dirty="0" smtClean="0"/>
          </a:p>
          <a:p>
            <a:pPr marL="342900" lvl="8" indent="-342900">
              <a:buAutoNum type="arabicPeriod"/>
            </a:pPr>
            <a:r>
              <a:rPr lang="en-US" sz="2400" b="1" dirty="0" smtClean="0"/>
              <a:t>We can work with negative numbers.</a:t>
            </a:r>
          </a:p>
          <a:p>
            <a:pPr marL="342900" lvl="8" indent="-342900">
              <a:buAutoNum type="arabicPeriod"/>
            </a:pPr>
            <a:endParaRPr lang="en-US" sz="2400" b="1" dirty="0" smtClean="0"/>
          </a:p>
          <a:p>
            <a:pPr marL="342900" lvl="8" indent="-342900">
              <a:buAutoNum type="arabicPeriod"/>
            </a:pPr>
            <a:r>
              <a:rPr lang="en-US" sz="2400" b="1" dirty="0" smtClean="0"/>
              <a:t>Subtraction can be a directed difference.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676400"/>
            <a:ext cx="6858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ctr"/>
            <a:r>
              <a:rPr lang="en-US" sz="6600" b="1" dirty="0" smtClean="0"/>
              <a:t>Thank you!!</a:t>
            </a:r>
          </a:p>
          <a:p>
            <a:pPr marL="0" lvl="8"/>
            <a:endParaRPr lang="en-US" sz="2400" b="1" u="sng" dirty="0" smtClean="0"/>
          </a:p>
          <a:p>
            <a:pPr marL="0" lvl="8"/>
            <a:r>
              <a:rPr lang="en-US" sz="2400" dirty="0" smtClean="0"/>
              <a:t>Please contact me with any questions:</a:t>
            </a:r>
          </a:p>
          <a:p>
            <a:pPr marL="0" lvl="8"/>
            <a:endParaRPr lang="en-US" sz="2400" dirty="0" smtClean="0"/>
          </a:p>
          <a:p>
            <a:pPr marL="0" lvl="8"/>
            <a:r>
              <a:rPr lang="en-US" sz="2400" dirty="0" smtClean="0"/>
              <a:t>Katy Ulrich</a:t>
            </a:r>
          </a:p>
          <a:p>
            <a:pPr marL="0" lvl="8"/>
            <a:r>
              <a:rPr lang="en-US" sz="2400" dirty="0" smtClean="0"/>
              <a:t>culrich@vt.edu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5791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Did your graph look something like this?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95350"/>
            <a:ext cx="5781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81200" y="91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9,</a:t>
            </a:r>
            <a:r>
              <a:rPr lang="en-US" sz="2400" baseline="20000" dirty="0" smtClean="0"/>
              <a:t>+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124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3,</a:t>
            </a:r>
            <a:r>
              <a:rPr lang="en-US" sz="2400" baseline="20000" dirty="0" smtClean="0"/>
              <a:t>+</a:t>
            </a:r>
            <a:r>
              <a:rPr lang="en-US" dirty="0" smtClean="0"/>
              <a:t>1)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6" name="Picture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3895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4648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b="1" dirty="0" smtClean="0"/>
              <a:t>Where do the different parts of this expression show up on your graph?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5791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Where can students “see” the differences?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95350"/>
            <a:ext cx="5781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81200" y="91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9,</a:t>
            </a:r>
            <a:r>
              <a:rPr lang="en-US" sz="2400" baseline="20000" dirty="0" smtClean="0"/>
              <a:t>+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124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3,</a:t>
            </a:r>
            <a:r>
              <a:rPr lang="en-US" sz="2400" baseline="20000" dirty="0" smtClean="0"/>
              <a:t>+</a:t>
            </a:r>
            <a:r>
              <a:rPr lang="en-US" dirty="0" smtClean="0"/>
              <a:t>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160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5781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133600" y="1371600"/>
            <a:ext cx="0" cy="22098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91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9,</a:t>
            </a:r>
            <a:r>
              <a:rPr lang="en-US" sz="2400" baseline="20000" dirty="0" smtClean="0"/>
              <a:t>+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124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3,</a:t>
            </a:r>
            <a:r>
              <a:rPr lang="en-US" sz="2400" baseline="20000" dirty="0" smtClean="0"/>
              <a:t>+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5791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What question are the differences, </a:t>
            </a:r>
            <a:r>
              <a:rPr lang="en-US" sz="2400" b="1" baseline="30000" dirty="0" smtClean="0"/>
              <a:t>–</a:t>
            </a:r>
            <a:r>
              <a:rPr lang="en-US" b="1" dirty="0" smtClean="0"/>
              <a:t>6 and </a:t>
            </a:r>
            <a:r>
              <a:rPr lang="en-US" sz="2400" b="1" baseline="30000" dirty="0"/>
              <a:t>+</a:t>
            </a:r>
            <a:r>
              <a:rPr lang="en-US" b="1" dirty="0" smtClean="0"/>
              <a:t>6, answering?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5781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133600" y="1371600"/>
            <a:ext cx="0" cy="22098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33600" y="3581400"/>
            <a:ext cx="2286000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91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9,</a:t>
            </a:r>
            <a:r>
              <a:rPr lang="en-US" sz="2400" baseline="20000" dirty="0" smtClean="0"/>
              <a:t>+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124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3,</a:t>
            </a:r>
            <a:r>
              <a:rPr lang="en-US" sz="2400" baseline="20000" dirty="0" smtClean="0"/>
              <a:t>+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–</a:t>
            </a:r>
            <a:r>
              <a:rPr lang="en-US" dirty="0" smtClean="0"/>
              <a:t> 3 – </a:t>
            </a:r>
            <a:r>
              <a:rPr lang="en-US" baseline="30000" dirty="0" smtClean="0"/>
              <a:t>–</a:t>
            </a:r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5791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What would happen if the student was starting with </a:t>
            </a:r>
            <a:r>
              <a:rPr lang="en-US" dirty="0"/>
              <a:t>(</a:t>
            </a:r>
            <a:r>
              <a:rPr lang="en-US" baseline="30000" dirty="0"/>
              <a:t>–</a:t>
            </a:r>
            <a:r>
              <a:rPr lang="en-US" dirty="0"/>
              <a:t>3,</a:t>
            </a:r>
            <a:r>
              <a:rPr lang="en-US" sz="2400" baseline="20000" dirty="0"/>
              <a:t>+</a:t>
            </a:r>
            <a:r>
              <a:rPr lang="en-US" dirty="0" smtClean="0"/>
              <a:t>1)?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5781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133600" y="1371600"/>
            <a:ext cx="0" cy="22098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33600" y="3581400"/>
            <a:ext cx="2286000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91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9,</a:t>
            </a:r>
            <a:r>
              <a:rPr lang="en-US" sz="2400" baseline="20000" dirty="0" smtClean="0"/>
              <a:t>+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124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aseline="30000" dirty="0" smtClean="0"/>
              <a:t>–</a:t>
            </a:r>
            <a:r>
              <a:rPr lang="en-US" dirty="0" smtClean="0"/>
              <a:t>3,</a:t>
            </a:r>
            <a:r>
              <a:rPr lang="en-US" sz="2400" baseline="20000" dirty="0" smtClean="0"/>
              <a:t>+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–</a:t>
            </a:r>
            <a:r>
              <a:rPr lang="en-US" dirty="0" smtClean="0"/>
              <a:t> 3 – </a:t>
            </a:r>
            <a:r>
              <a:rPr lang="en-US" baseline="30000" dirty="0" smtClean="0"/>
              <a:t>–</a:t>
            </a:r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rginia Tech-Branding Update022206">
  <a:themeElements>
    <a:clrScheme name="Virginia Tech-Branding Update0222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rginia Tech-Branding Update022206">
      <a:majorFont>
        <a:latin typeface="Franklin Gothic Demi"/>
        <a:ea typeface=""/>
        <a:cs typeface=""/>
      </a:majorFont>
      <a:minorFont>
        <a:latin typeface="Franklin Gothic Medium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rginia Tech-Branding Update0222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914</Words>
  <Application>Microsoft Office PowerPoint</Application>
  <PresentationFormat>On-screen Show (4:3)</PresentationFormat>
  <Paragraphs>184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Virginia Tech-Branding Update022206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Manager/>
  <Company>Virginia Tech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 PowerPoint Template5</dc:title>
  <dc:subject/>
  <dc:creator>giffin</dc:creator>
  <cp:keywords/>
  <dc:description/>
  <cp:lastModifiedBy>Catherine Ulrich</cp:lastModifiedBy>
  <cp:revision>95</cp:revision>
  <dcterms:created xsi:type="dcterms:W3CDTF">2005-10-14T12:27:33Z</dcterms:created>
  <dcterms:modified xsi:type="dcterms:W3CDTF">2013-11-10T22:08:27Z</dcterms:modified>
  <cp:category/>
</cp:coreProperties>
</file>